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6" r:id="rId4"/>
    <p:sldId id="257" r:id="rId5"/>
    <p:sldId id="259" r:id="rId6"/>
    <p:sldId id="260" r:id="rId7"/>
    <p:sldId id="261" r:id="rId8"/>
    <p:sldId id="262" r:id="rId9"/>
    <p:sldId id="263" r:id="rId10"/>
    <p:sldId id="268" r:id="rId11"/>
    <p:sldId id="267" r:id="rId12"/>
    <p:sldId id="264"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75970" autoAdjust="0"/>
  </p:normalViewPr>
  <p:slideViewPr>
    <p:cSldViewPr snapToGrid="0">
      <p:cViewPr varScale="1">
        <p:scale>
          <a:sx n="55" d="100"/>
          <a:sy n="55" d="100"/>
        </p:scale>
        <p:origin x="12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D2034-3AD0-421E-9805-54410C43DF21}"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556B6-C59B-4C09-B019-FC29E56D4BE8}" type="slidenum">
              <a:rPr lang="en-US" smtClean="0"/>
              <a:t>‹#›</a:t>
            </a:fld>
            <a:endParaRPr lang="en-US"/>
          </a:p>
        </p:txBody>
      </p:sp>
    </p:spTree>
    <p:extLst>
      <p:ext uri="{BB962C8B-B14F-4D97-AF65-F5344CB8AC3E}">
        <p14:creationId xmlns:p14="http://schemas.microsoft.com/office/powerpoint/2010/main" val="115525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Slide we can examine that American Nurses Associated was founded on 12/2/1897</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can also examine in this slide that ANA stated as association of nurses alumni</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Also we can examine in this slide that ANA has its headquarters at Silver Spring, Maryland.</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Moreover, we can see that Ernest Grant is the current president of ANA</a:t>
            </a:r>
          </a:p>
        </p:txBody>
      </p:sp>
      <p:sp>
        <p:nvSpPr>
          <p:cNvPr id="4" name="Slide Number Placeholder 3"/>
          <p:cNvSpPr>
            <a:spLocks noGrp="1"/>
          </p:cNvSpPr>
          <p:nvPr>
            <p:ph type="sldNum" sz="quarter" idx="5"/>
          </p:nvPr>
        </p:nvSpPr>
        <p:spPr/>
        <p:txBody>
          <a:bodyPr/>
          <a:lstStyle/>
          <a:p>
            <a:fld id="{9D4556B6-C59B-4C09-B019-FC29E56D4BE8}" type="slidenum">
              <a:rPr lang="en-US" smtClean="0"/>
              <a:t>2</a:t>
            </a:fld>
            <a:endParaRPr lang="en-US"/>
          </a:p>
        </p:txBody>
      </p:sp>
    </p:spTree>
    <p:extLst>
      <p:ext uri="{BB962C8B-B14F-4D97-AF65-F5344CB8AC3E}">
        <p14:creationId xmlns:p14="http://schemas.microsoft.com/office/powerpoint/2010/main" val="403254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slide, we can see the mission statement of ANA, and which postulate that it lead the profession by shaping the future of nursing and healthcare.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Moreover, we can see the purpose of ANA and which ranges from promoting safe work environment for nurse, maintaining standards of nursing practice, health and wellness of nurses and also improve the quality of health care </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4556B6-C59B-4C09-B019-FC29E56D4BE8}" type="slidenum">
              <a:rPr lang="en-US" smtClean="0"/>
              <a:t>4</a:t>
            </a:fld>
            <a:endParaRPr lang="en-US"/>
          </a:p>
        </p:txBody>
      </p:sp>
    </p:spTree>
    <p:extLst>
      <p:ext uri="{BB962C8B-B14F-4D97-AF65-F5344CB8AC3E}">
        <p14:creationId xmlns:p14="http://schemas.microsoft.com/office/powerpoint/2010/main" val="261751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become a member of ANA, you are required to be a registered nurse, with profession certificate in nursing, current practicing license and you will then be required to pay registration fee and subscribe to annual fees. </a:t>
            </a:r>
          </a:p>
        </p:txBody>
      </p:sp>
      <p:sp>
        <p:nvSpPr>
          <p:cNvPr id="4" name="Slide Number Placeholder 3"/>
          <p:cNvSpPr>
            <a:spLocks noGrp="1"/>
          </p:cNvSpPr>
          <p:nvPr>
            <p:ph type="sldNum" sz="quarter" idx="5"/>
          </p:nvPr>
        </p:nvSpPr>
        <p:spPr/>
        <p:txBody>
          <a:bodyPr/>
          <a:lstStyle/>
          <a:p>
            <a:fld id="{9D4556B6-C59B-4C09-B019-FC29E56D4BE8}" type="slidenum">
              <a:rPr lang="en-US" smtClean="0"/>
              <a:t>5</a:t>
            </a:fld>
            <a:endParaRPr lang="en-US"/>
          </a:p>
        </p:txBody>
      </p:sp>
    </p:spTree>
    <p:extLst>
      <p:ext uri="{BB962C8B-B14F-4D97-AF65-F5344CB8AC3E}">
        <p14:creationId xmlns:p14="http://schemas.microsoft.com/office/powerpoint/2010/main" val="75010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a professional registered nurse I have been involved in ANA activities through career development and training offered by the association.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have also participated in networking opportunities offered by ANA</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Also, we can examine in this slide that teambuilding activities carried out by members of ANA are beneficial for nurses, and I can attest that I have benefitted from this exercise.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have also benefited through community outreach and extension services sponsored by ANA.</a:t>
            </a:r>
          </a:p>
        </p:txBody>
      </p:sp>
      <p:sp>
        <p:nvSpPr>
          <p:cNvPr id="4" name="Slide Number Placeholder 3"/>
          <p:cNvSpPr>
            <a:spLocks noGrp="1"/>
          </p:cNvSpPr>
          <p:nvPr>
            <p:ph type="sldNum" sz="quarter" idx="5"/>
          </p:nvPr>
        </p:nvSpPr>
        <p:spPr/>
        <p:txBody>
          <a:bodyPr/>
          <a:lstStyle/>
          <a:p>
            <a:fld id="{9D4556B6-C59B-4C09-B019-FC29E56D4BE8}" type="slidenum">
              <a:rPr lang="en-US" smtClean="0"/>
              <a:t>6</a:t>
            </a:fld>
            <a:endParaRPr lang="en-US"/>
          </a:p>
        </p:txBody>
      </p:sp>
    </p:spTree>
    <p:extLst>
      <p:ext uri="{BB962C8B-B14F-4D97-AF65-F5344CB8AC3E}">
        <p14:creationId xmlns:p14="http://schemas.microsoft.com/office/powerpoint/2010/main" val="364479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As a professional nurse, I have had a lot of experience in arranging continuous nursing education targeting wellness and career development of nurses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Moreover, I have published journals and articles in international journals, and this will be beneficial to ANA, since it will improve the skills and knowledge for nurses.  </a:t>
            </a:r>
          </a:p>
          <a:p>
            <a:r>
              <a:rPr lang="en-US" dirty="0">
                <a:latin typeface="Times New Roman" panose="02020603050405020304" pitchFamily="18" charset="0"/>
                <a:cs typeface="Times New Roman" panose="02020603050405020304" pitchFamily="18" charset="0"/>
              </a:rPr>
              <a:t>Moreover, with my networking and communication skills , I will increase membership to ANA.</a:t>
            </a:r>
          </a:p>
          <a:p>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D4556B6-C59B-4C09-B019-FC29E56D4BE8}" type="slidenum">
              <a:rPr lang="en-US" smtClean="0"/>
              <a:t>7</a:t>
            </a:fld>
            <a:endParaRPr lang="en-US"/>
          </a:p>
        </p:txBody>
      </p:sp>
    </p:spTree>
    <p:extLst>
      <p:ext uri="{BB962C8B-B14F-4D97-AF65-F5344CB8AC3E}">
        <p14:creationId xmlns:p14="http://schemas.microsoft.com/office/powerpoint/2010/main" val="87247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joined ANA due to the continuous training programs they offer and which are captured in their journal articles, online workshop and webinars.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also joined ANA due to free programs they offer for example American Nurses Credential Center ANCC certification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joined ANA due to the social networking opportunities with other nurses across the country and which improves my skills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Nurses association benefits such as PubMed and book discount informed me to join ANA.</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4556B6-C59B-4C09-B019-FC29E56D4BE8}" type="slidenum">
              <a:rPr lang="en-US" smtClean="0"/>
              <a:t>8</a:t>
            </a:fld>
            <a:endParaRPr lang="en-US"/>
          </a:p>
        </p:txBody>
      </p:sp>
    </p:spTree>
    <p:extLst>
      <p:ext uri="{BB962C8B-B14F-4D97-AF65-F5344CB8AC3E}">
        <p14:creationId xmlns:p14="http://schemas.microsoft.com/office/powerpoint/2010/main" val="31886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like the professional liability insurance cover offered by Nursing Service Organization in case of medical malpractice  </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also like series of webinars, workshops and seminars arranged by ANA, and which are important for professional and career development.</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was also moved by financial wellness of ANA offered by Prudent digital financial wellness group, and which improve my facilitation to work </a:t>
            </a:r>
          </a:p>
        </p:txBody>
      </p:sp>
      <p:sp>
        <p:nvSpPr>
          <p:cNvPr id="4" name="Slide Number Placeholder 3"/>
          <p:cNvSpPr>
            <a:spLocks noGrp="1"/>
          </p:cNvSpPr>
          <p:nvPr>
            <p:ph type="sldNum" sz="quarter" idx="5"/>
          </p:nvPr>
        </p:nvSpPr>
        <p:spPr/>
        <p:txBody>
          <a:bodyPr/>
          <a:lstStyle/>
          <a:p>
            <a:fld id="{9D4556B6-C59B-4C09-B019-FC29E56D4BE8}" type="slidenum">
              <a:rPr lang="en-US" smtClean="0"/>
              <a:t>9</a:t>
            </a:fld>
            <a:endParaRPr lang="en-US"/>
          </a:p>
        </p:txBody>
      </p:sp>
    </p:spTree>
    <p:extLst>
      <p:ext uri="{BB962C8B-B14F-4D97-AF65-F5344CB8AC3E}">
        <p14:creationId xmlns:p14="http://schemas.microsoft.com/office/powerpoint/2010/main" val="352631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slide, I can say that supportive environment created by ANA, has promoted nursing provision. Provision of learning materials and on job training are some of supportive platforms created by ANA</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Moreover, I can say teaching-learning experience through webinars and workshops advocated by ANA relates with the theory.</a:t>
            </a: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4556B6-C59B-4C09-B019-FC29E56D4BE8}" type="slidenum">
              <a:rPr lang="en-US" smtClean="0"/>
              <a:t>12</a:t>
            </a:fld>
            <a:endParaRPr lang="en-US"/>
          </a:p>
        </p:txBody>
      </p:sp>
    </p:spTree>
    <p:extLst>
      <p:ext uri="{BB962C8B-B14F-4D97-AF65-F5344CB8AC3E}">
        <p14:creationId xmlns:p14="http://schemas.microsoft.com/office/powerpoint/2010/main" val="165845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053F-11A9-424C-B845-CE8CF8E8C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F949E8-C6D6-4571-8BD9-662331055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A0BA00-A0F8-4E94-A9E5-26DD7B5D58AE}"/>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5" name="Footer Placeholder 4">
            <a:extLst>
              <a:ext uri="{FF2B5EF4-FFF2-40B4-BE49-F238E27FC236}">
                <a16:creationId xmlns:a16="http://schemas.microsoft.com/office/drawing/2014/main" id="{45E85E4E-401B-410C-90FD-198CE5EC5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71C1E-D65C-4D3E-AF76-3BA0B1AAE358}"/>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391711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DA21-3076-47B2-917B-BC5C88F76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4C65CD-9205-4A98-99A9-DF733CA3E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F0F43-8835-41F4-9FEE-5BE818C5ED47}"/>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5" name="Footer Placeholder 4">
            <a:extLst>
              <a:ext uri="{FF2B5EF4-FFF2-40B4-BE49-F238E27FC236}">
                <a16:creationId xmlns:a16="http://schemas.microsoft.com/office/drawing/2014/main" id="{C8F68523-5FE5-4B98-A2D7-593B18795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3085F-98D9-49B2-92F2-4A6EFA072DCC}"/>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302682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967169-E691-474A-9218-C0860D4601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62CEDA-2841-4297-8951-0D61CFD95B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9BCF4-DC88-43E7-BF09-EA1915089330}"/>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5" name="Footer Placeholder 4">
            <a:extLst>
              <a:ext uri="{FF2B5EF4-FFF2-40B4-BE49-F238E27FC236}">
                <a16:creationId xmlns:a16="http://schemas.microsoft.com/office/drawing/2014/main" id="{0E9665BD-5614-41F4-ACB4-CD88FA721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DB930-5DC1-4FB1-90FE-E882F0D8EF4F}"/>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123477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AAD9C-2741-429C-91D0-AC34E961A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3E578-6A98-4384-ABF5-002E9660C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8019B-3718-4960-A488-7BBCFC79D7A4}"/>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5" name="Footer Placeholder 4">
            <a:extLst>
              <a:ext uri="{FF2B5EF4-FFF2-40B4-BE49-F238E27FC236}">
                <a16:creationId xmlns:a16="http://schemas.microsoft.com/office/drawing/2014/main" id="{AB46FE47-BB50-4261-A2CC-242DC044B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94133-AE3F-4318-A655-ED105262D828}"/>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196353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9BFF-CD55-4160-812D-CF9DCEA7B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D896A-E157-46B6-B843-95D6AE8A7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85557-B58B-4333-B52B-2E899D52BB9C}"/>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5" name="Footer Placeholder 4">
            <a:extLst>
              <a:ext uri="{FF2B5EF4-FFF2-40B4-BE49-F238E27FC236}">
                <a16:creationId xmlns:a16="http://schemas.microsoft.com/office/drawing/2014/main" id="{E76ED432-578A-4586-B676-415D5895A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B1F59-36D0-4F47-84BC-22E78BB04AC3}"/>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16023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82F3-A4AF-4FD4-B927-C4664F9E1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FBCEE-8FD6-4FC9-B2D5-B414F59A43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08AE8-ACDD-49E6-B8F2-7CD6F3ED47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BDBA1-495D-46C6-A8D4-5184AEFF55F2}"/>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6" name="Footer Placeholder 5">
            <a:extLst>
              <a:ext uri="{FF2B5EF4-FFF2-40B4-BE49-F238E27FC236}">
                <a16:creationId xmlns:a16="http://schemas.microsoft.com/office/drawing/2014/main" id="{A2894313-7F9B-40E2-8C9D-01AE88FB8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D4452-43C9-4703-96A0-3BBC49E88743}"/>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332698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46BD-2964-41BC-BAF8-692E95553E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22E19F-A1CD-468E-A4DC-707B25C0C3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E6756A-4B06-4B2E-A210-151E4D19FB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F26C0-B5AD-42FF-B929-A12A4156DA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F359D1-C536-4F3C-8CE5-FD2244CA9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5BA9AE-8E1F-4F57-85C3-4B9F273FA2BD}"/>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8" name="Footer Placeholder 7">
            <a:extLst>
              <a:ext uri="{FF2B5EF4-FFF2-40B4-BE49-F238E27FC236}">
                <a16:creationId xmlns:a16="http://schemas.microsoft.com/office/drawing/2014/main" id="{0A9CF0E8-D6A3-4B4E-9ADE-1507D24823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632FFC-DE1E-411B-BF71-5CF324E2A454}"/>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304877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4279-B341-488F-B5D3-96D741CC09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6C9EB2-1CE8-431F-A7E9-9D0BB2CB74E6}"/>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4" name="Footer Placeholder 3">
            <a:extLst>
              <a:ext uri="{FF2B5EF4-FFF2-40B4-BE49-F238E27FC236}">
                <a16:creationId xmlns:a16="http://schemas.microsoft.com/office/drawing/2014/main" id="{62D72C24-A5AB-4679-8BDF-BD9FCB4F2F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4334B-6E9D-4325-8C35-B34EBA984A6F}"/>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85281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1717A-BFA1-4B32-A845-AC258D9EAC2B}"/>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3" name="Footer Placeholder 2">
            <a:extLst>
              <a:ext uri="{FF2B5EF4-FFF2-40B4-BE49-F238E27FC236}">
                <a16:creationId xmlns:a16="http://schemas.microsoft.com/office/drawing/2014/main" id="{A437186B-2499-48D6-8F93-DF7BE058B5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EDA808-D68D-4446-A51B-E581F0A262CE}"/>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47302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5B39-01A7-4161-9B60-99E142ED5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0FD65-D27A-41A6-AFCD-38C0362062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4870A4-9975-45C1-8356-BB86470BA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65167-F1E8-43BC-B976-14ED6E9E7CFE}"/>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6" name="Footer Placeholder 5">
            <a:extLst>
              <a:ext uri="{FF2B5EF4-FFF2-40B4-BE49-F238E27FC236}">
                <a16:creationId xmlns:a16="http://schemas.microsoft.com/office/drawing/2014/main" id="{74716799-88B7-4158-8ED4-B40B7056E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0F11D-BDCE-410D-9F38-ED44BD8FCA3B}"/>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257400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E3AF-02CB-4952-B63F-9AABD618F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3081A-F6A3-48F4-AF2C-09353BC45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7F2742-E42E-42D2-A5DC-97CF821BA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C9E4C-6180-47DB-BA2D-EF79D2486B54}"/>
              </a:ext>
            </a:extLst>
          </p:cNvPr>
          <p:cNvSpPr>
            <a:spLocks noGrp="1"/>
          </p:cNvSpPr>
          <p:nvPr>
            <p:ph type="dt" sz="half" idx="10"/>
          </p:nvPr>
        </p:nvSpPr>
        <p:spPr/>
        <p:txBody>
          <a:bodyPr/>
          <a:lstStyle/>
          <a:p>
            <a:fld id="{19EA37BB-BF21-4862-9F19-B3FE10CA9C94}" type="datetimeFigureOut">
              <a:rPr lang="en-US" smtClean="0"/>
              <a:t>3/23/2021</a:t>
            </a:fld>
            <a:endParaRPr lang="en-US"/>
          </a:p>
        </p:txBody>
      </p:sp>
      <p:sp>
        <p:nvSpPr>
          <p:cNvPr id="6" name="Footer Placeholder 5">
            <a:extLst>
              <a:ext uri="{FF2B5EF4-FFF2-40B4-BE49-F238E27FC236}">
                <a16:creationId xmlns:a16="http://schemas.microsoft.com/office/drawing/2014/main" id="{BED1AFCD-71E0-41F3-B82C-738169701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9A82A-DA4D-4EF0-AC93-E9D3687FB6A3}"/>
              </a:ext>
            </a:extLst>
          </p:cNvPr>
          <p:cNvSpPr>
            <a:spLocks noGrp="1"/>
          </p:cNvSpPr>
          <p:nvPr>
            <p:ph type="sldNum" sz="quarter" idx="12"/>
          </p:nvPr>
        </p:nvSpPr>
        <p:spPr/>
        <p:txBody>
          <a:bodyPr/>
          <a:lstStyle/>
          <a:p>
            <a:fld id="{A9F403DD-7E70-4186-B2B1-12DCA75C4D10}" type="slidenum">
              <a:rPr lang="en-US" smtClean="0"/>
              <a:t>‹#›</a:t>
            </a:fld>
            <a:endParaRPr lang="en-US"/>
          </a:p>
        </p:txBody>
      </p:sp>
    </p:spTree>
    <p:extLst>
      <p:ext uri="{BB962C8B-B14F-4D97-AF65-F5344CB8AC3E}">
        <p14:creationId xmlns:p14="http://schemas.microsoft.com/office/powerpoint/2010/main" val="401747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0EEDF-2171-49B7-A8C2-68FB8BA23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968B49-F58E-4EDF-9DCD-6ABC29321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BC295-4119-440C-8A09-8B53B7013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A37BB-BF21-4862-9F19-B3FE10CA9C94}" type="datetimeFigureOut">
              <a:rPr lang="en-US" smtClean="0"/>
              <a:t>3/23/2021</a:t>
            </a:fld>
            <a:endParaRPr lang="en-US"/>
          </a:p>
        </p:txBody>
      </p:sp>
      <p:sp>
        <p:nvSpPr>
          <p:cNvPr id="5" name="Footer Placeholder 4">
            <a:extLst>
              <a:ext uri="{FF2B5EF4-FFF2-40B4-BE49-F238E27FC236}">
                <a16:creationId xmlns:a16="http://schemas.microsoft.com/office/drawing/2014/main" id="{0ACA1FAC-0112-4FB3-A664-5D78630FE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A3B7A9-6240-45DC-B8CC-92F3F115A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403DD-7E70-4186-B2B1-12DCA75C4D10}" type="slidenum">
              <a:rPr lang="en-US" smtClean="0"/>
              <a:t>‹#›</a:t>
            </a:fld>
            <a:endParaRPr lang="en-US"/>
          </a:p>
        </p:txBody>
      </p:sp>
    </p:spTree>
    <p:extLst>
      <p:ext uri="{BB962C8B-B14F-4D97-AF65-F5344CB8AC3E}">
        <p14:creationId xmlns:p14="http://schemas.microsoft.com/office/powerpoint/2010/main" val="275551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8C9A-2B4A-4A9F-BE9E-94B65A7C4919}"/>
              </a:ext>
            </a:extLst>
          </p:cNvPr>
          <p:cNvSpPr>
            <a:spLocks noGrp="1"/>
          </p:cNvSpPr>
          <p:nvPr>
            <p:ph type="ctrTitle"/>
          </p:nvPr>
        </p:nvSpPr>
        <p:spPr/>
        <p:txBody>
          <a:bodyPr>
            <a:normAutofit/>
          </a:bodyPr>
          <a:lstStyle/>
          <a:p>
            <a:r>
              <a:rPr lang="en-US" sz="3600" dirty="0">
                <a:latin typeface="Times New Roman" panose="02020603050405020304" pitchFamily="18" charset="0"/>
                <a:cs typeface="Times New Roman" panose="02020603050405020304" pitchFamily="18" charset="0"/>
              </a:rPr>
              <a:t>Global Health</a:t>
            </a:r>
          </a:p>
        </p:txBody>
      </p:sp>
      <p:sp>
        <p:nvSpPr>
          <p:cNvPr id="3" name="Subtitle 2">
            <a:extLst>
              <a:ext uri="{FF2B5EF4-FFF2-40B4-BE49-F238E27FC236}">
                <a16:creationId xmlns:a16="http://schemas.microsoft.com/office/drawing/2014/main" id="{8C0623EB-3382-479B-9FD4-BF28CAFE90ED}"/>
              </a:ext>
            </a:extLst>
          </p:cNvPr>
          <p:cNvSpPr>
            <a:spLocks noGrp="1"/>
          </p:cNvSpPr>
          <p:nvPr>
            <p:ph type="subTitle"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Institution Affiliation</a:t>
            </a:r>
          </a:p>
          <a:p>
            <a:r>
              <a:rPr lang="en-US" dirty="0">
                <a:latin typeface="Times New Roman" panose="02020603050405020304" pitchFamily="18" charset="0"/>
                <a:cs typeface="Times New Roman" panose="02020603050405020304" pitchFamily="18" charset="0"/>
              </a:rPr>
              <a:t>Course name</a:t>
            </a:r>
          </a:p>
          <a:p>
            <a:r>
              <a:rPr lang="en-US" dirty="0">
                <a:latin typeface="Times New Roman" panose="02020603050405020304" pitchFamily="18" charset="0"/>
                <a:cs typeface="Times New Roman" panose="02020603050405020304" pitchFamily="18" charset="0"/>
              </a:rPr>
              <a:t>Student name</a:t>
            </a:r>
          </a:p>
          <a:p>
            <a:r>
              <a:rPr lang="en-US" dirty="0">
                <a:latin typeface="Times New Roman" panose="02020603050405020304" pitchFamily="18" charset="0"/>
                <a:cs typeface="Times New Roman" panose="02020603050405020304" pitchFamily="18" charset="0"/>
              </a:rPr>
              <a:t>Date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44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D09F-F453-41E6-BFFC-715575034AD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AED11DF-99F5-44DD-8AAA-874E5AF8C6E3}"/>
              </a:ext>
            </a:extLst>
          </p:cNvPr>
          <p:cNvPicPr>
            <a:picLocks noGrp="1" noChangeAspect="1"/>
          </p:cNvPicPr>
          <p:nvPr>
            <p:ph idx="1"/>
          </p:nvPr>
        </p:nvPicPr>
        <p:blipFill>
          <a:blip r:embed="rId2"/>
          <a:stretch>
            <a:fillRect/>
          </a:stretch>
        </p:blipFill>
        <p:spPr>
          <a:xfrm>
            <a:off x="2057400" y="2572543"/>
            <a:ext cx="7848600" cy="3177625"/>
          </a:xfrm>
          <a:prstGeom prst="rect">
            <a:avLst/>
          </a:prstGeom>
        </p:spPr>
      </p:pic>
    </p:spTree>
    <p:extLst>
      <p:ext uri="{BB962C8B-B14F-4D97-AF65-F5344CB8AC3E}">
        <p14:creationId xmlns:p14="http://schemas.microsoft.com/office/powerpoint/2010/main" val="411818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AE51-02C2-4D8A-BC12-F4737B2092F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96EDD86-4B1A-41CB-8F99-5341B44E11A1}"/>
              </a:ext>
            </a:extLst>
          </p:cNvPr>
          <p:cNvPicPr>
            <a:picLocks noGrp="1" noChangeAspect="1"/>
          </p:cNvPicPr>
          <p:nvPr>
            <p:ph idx="1"/>
          </p:nvPr>
        </p:nvPicPr>
        <p:blipFill>
          <a:blip r:embed="rId2"/>
          <a:stretch>
            <a:fillRect/>
          </a:stretch>
        </p:blipFill>
        <p:spPr>
          <a:xfrm>
            <a:off x="1485533" y="2162908"/>
            <a:ext cx="6884744" cy="3780691"/>
          </a:xfrm>
          <a:prstGeom prst="rect">
            <a:avLst/>
          </a:prstGeom>
        </p:spPr>
      </p:pic>
    </p:spTree>
    <p:extLst>
      <p:ext uri="{BB962C8B-B14F-4D97-AF65-F5344CB8AC3E}">
        <p14:creationId xmlns:p14="http://schemas.microsoft.com/office/powerpoint/2010/main" val="314099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16DD-C479-4CA8-B34B-D110CBCC3AB5}"/>
              </a:ext>
            </a:extLst>
          </p:cNvPr>
          <p:cNvSpPr>
            <a:spLocks noGrp="1"/>
          </p:cNvSpPr>
          <p:nvPr>
            <p:ph type="title"/>
          </p:nvPr>
        </p:nvSpPr>
        <p:spPr/>
        <p:txBody>
          <a:bodyPr>
            <a:normAutofit/>
          </a:bodyPr>
          <a:lstStyle/>
          <a:p>
            <a:pPr algn="ctr"/>
            <a:r>
              <a:rPr lang="en-US" sz="3600" b="1" dirty="0">
                <a:effectLst/>
                <a:latin typeface="Times New Roman" panose="02020603050405020304" pitchFamily="18" charset="0"/>
                <a:ea typeface="Times New Roman" panose="02020603050405020304" pitchFamily="18" charset="0"/>
              </a:rPr>
              <a:t>How this organization relates to the concept and Theory of Caring (Jean Watson),</a:t>
            </a:r>
            <a:endParaRPr lang="en-US" sz="3600" b="1" dirty="0"/>
          </a:p>
        </p:txBody>
      </p:sp>
      <p:sp>
        <p:nvSpPr>
          <p:cNvPr id="3" name="Content Placeholder 2">
            <a:extLst>
              <a:ext uri="{FF2B5EF4-FFF2-40B4-BE49-F238E27FC236}">
                <a16:creationId xmlns:a16="http://schemas.microsoft.com/office/drawing/2014/main" id="{26D14F8C-2636-48E4-9627-97C7CFEA5825}"/>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Supportive environment- Supporting nurses professionally  when offering community services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Provision of teaching-learning experience though webinars relates with Watsons theory of caring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Caring consciousnesses- ANA commitment to improving nursing practice and care globally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39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473E-AF75-41E2-A6B2-322FC8139B7B}"/>
              </a:ext>
            </a:extLst>
          </p:cNvPr>
          <p:cNvSpPr>
            <a:spLocks noGrp="1"/>
          </p:cNvSpPr>
          <p:nvPr>
            <p:ph type="title"/>
          </p:nvPr>
        </p:nvSpPr>
        <p:spPr/>
        <p:txBody>
          <a:bodyPr>
            <a:normAutofit/>
          </a:bodyPr>
          <a:lstStyle/>
          <a:p>
            <a:pPr algn="ctr"/>
            <a:r>
              <a:rPr lang="en-US" sz="2400" dirty="0">
                <a:latin typeface="Times New Roman" panose="02020603050405020304" pitchFamily="18" charset="0"/>
                <a:cs typeface="Times New Roman" panose="02020603050405020304" pitchFamily="18" charset="0"/>
              </a:rPr>
              <a:t>Conclusion </a:t>
            </a:r>
          </a:p>
        </p:txBody>
      </p:sp>
      <p:sp>
        <p:nvSpPr>
          <p:cNvPr id="3" name="Content Placeholder 2">
            <a:extLst>
              <a:ext uri="{FF2B5EF4-FFF2-40B4-BE49-F238E27FC236}">
                <a16:creationId xmlns:a16="http://schemas.microsoft.com/office/drawing/2014/main" id="{3A7572EF-DB0D-4FF9-9502-B1239F390FD5}"/>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ANA- lead agent in promoting global health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ANA- great champion for nurses rights, professional practice, nurses well fairs , nursing research and nursing education</a:t>
            </a:r>
          </a:p>
        </p:txBody>
      </p:sp>
    </p:spTree>
    <p:extLst>
      <p:ext uri="{BB962C8B-B14F-4D97-AF65-F5344CB8AC3E}">
        <p14:creationId xmlns:p14="http://schemas.microsoft.com/office/powerpoint/2010/main" val="243019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A27-9423-4EEA-A773-B4437B1517FC}"/>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984E3D3C-6884-4B1B-A26B-AE58E79FA831}"/>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Delaney, K. R., &amp; Vanderhoef, D. (2019). The psychiatric mental health advanced practice registered nurse workforce: Charting the future. Journal of the American Psychiatric Nurses Association, 25(1), 11-18.</a:t>
            </a:r>
          </a:p>
          <a:p>
            <a:r>
              <a:rPr lang="en-US" sz="2400" dirty="0">
                <a:latin typeface="Times New Roman" panose="02020603050405020304" pitchFamily="18" charset="0"/>
                <a:cs typeface="Times New Roman" panose="02020603050405020304" pitchFamily="18" charset="0"/>
              </a:rPr>
              <a:t>Ferguson, S. L., &amp; Benton, D. C. (2020). The Contribution of American Nurses to the Evolution of the International Council of Nurses. </a:t>
            </a:r>
            <a:r>
              <a:rPr lang="en-US" sz="2400" i="1" dirty="0">
                <a:latin typeface="Times New Roman" panose="02020603050405020304" pitchFamily="18" charset="0"/>
                <a:cs typeface="Times New Roman" panose="02020603050405020304" pitchFamily="18" charset="0"/>
              </a:rPr>
              <a:t>OJIN: The Online Journal of Issues in Nursing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(2).</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91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0D91-96AD-4BD2-BFBE-905195770C8C}"/>
              </a:ext>
            </a:extLst>
          </p:cNvPr>
          <p:cNvSpPr>
            <a:spLocks noGrp="1"/>
          </p:cNvSpPr>
          <p:nvPr>
            <p:ph type="title"/>
          </p:nvPr>
        </p:nvSpPr>
        <p:spPr/>
        <p:txBody>
          <a:bodyPr/>
          <a:lstStyle/>
          <a:p>
            <a:pPr algn="ctr"/>
            <a:r>
              <a:rPr lang="en-US" sz="3600" dirty="0">
                <a:latin typeface="Times New Roman" panose="02020603050405020304" pitchFamily="18" charset="0"/>
                <a:cs typeface="Times New Roman" panose="02020603050405020304" pitchFamily="18" charset="0"/>
              </a:rPr>
              <a:t>American Nurses Association –ANA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3F3C7C-C888-4BAD-A4CA-FAF409A7C4F0}"/>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Founded- 1897</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ANA- Started as Nurses Associate Alumni (Ferguson &amp; Benton, 2020).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Headquarters- Silver Spring, Maryland (Ferguson &amp; Benton, 2020).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Current President – Ernest Grant (Ferguson &amp; Benton, 2020).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93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247D-E029-45A6-8F3E-AEB8619E906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D88CB5E-70A1-45F6-AE15-D2F580AC327C}"/>
              </a:ext>
            </a:extLst>
          </p:cNvPr>
          <p:cNvPicPr>
            <a:picLocks noGrp="1" noChangeAspect="1"/>
          </p:cNvPicPr>
          <p:nvPr>
            <p:ph idx="1"/>
          </p:nvPr>
        </p:nvPicPr>
        <p:blipFill>
          <a:blip r:embed="rId2"/>
          <a:stretch>
            <a:fillRect/>
          </a:stretch>
        </p:blipFill>
        <p:spPr>
          <a:xfrm>
            <a:off x="1443312" y="2141537"/>
            <a:ext cx="4465119" cy="3995494"/>
          </a:xfrm>
          <a:prstGeom prst="rect">
            <a:avLst/>
          </a:prstGeom>
        </p:spPr>
      </p:pic>
    </p:spTree>
    <p:extLst>
      <p:ext uri="{BB962C8B-B14F-4D97-AF65-F5344CB8AC3E}">
        <p14:creationId xmlns:p14="http://schemas.microsoft.com/office/powerpoint/2010/main" val="342746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B266-C1D8-4E41-B2C0-C0A45BA84946}"/>
              </a:ext>
            </a:extLst>
          </p:cNvPr>
          <p:cNvSpPr>
            <a:spLocks noGrp="1"/>
          </p:cNvSpPr>
          <p:nvPr>
            <p:ph type="title"/>
          </p:nvPr>
        </p:nvSpPr>
        <p:spPr/>
        <p:txBody>
          <a:bodyPr>
            <a:normAutofit/>
          </a:bodyPr>
          <a:lstStyle/>
          <a:p>
            <a:pPr marL="342900" marR="0" lvl="0" indent="-342900" algn="ct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The organization’s mission/purpose/initiatives</a:t>
            </a: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6828EF-FA3D-4987-9E5F-983074F67CD4}"/>
              </a:ext>
            </a:extLst>
          </p:cNvPr>
          <p:cNvSpPr>
            <a:spLocks noGrp="1"/>
          </p:cNvSpPr>
          <p:nvPr>
            <p:ph idx="1"/>
          </p:nvPr>
        </p:nvSpPr>
        <p:spPr/>
        <p:txBody>
          <a:bodyPr/>
          <a:lstStyle/>
          <a:p>
            <a:pPr marL="457200" lvl="1" indent="0">
              <a:buNone/>
            </a:pPr>
            <a:r>
              <a:rPr lang="en-US" b="1" dirty="0">
                <a:latin typeface="Times New Roman" panose="02020603050405020304" pitchFamily="18" charset="0"/>
                <a:cs typeface="Times New Roman" panose="02020603050405020304" pitchFamily="18" charset="0"/>
              </a:rPr>
              <a:t>Mission </a:t>
            </a:r>
          </a:p>
          <a:p>
            <a:pPr lvl="1"/>
            <a:r>
              <a:rPr lang="en-US" dirty="0">
                <a:latin typeface="Times New Roman" panose="02020603050405020304" pitchFamily="18" charset="0"/>
                <a:cs typeface="Times New Roman" panose="02020603050405020304" pitchFamily="18" charset="0"/>
              </a:rPr>
              <a:t>“Lead the profession to shape the future of nursing and health care”</a:t>
            </a:r>
          </a:p>
          <a:p>
            <a:pPr lvl="1"/>
            <a:endParaRPr lang="en-US" dirty="0">
              <a:latin typeface="Times New Roman" panose="02020603050405020304" pitchFamily="18" charset="0"/>
              <a:cs typeface="Times New Roman" panose="02020603050405020304" pitchFamily="18" charset="0"/>
            </a:endParaRPr>
          </a:p>
          <a:p>
            <a:pPr marL="457200" lvl="1" indent="0">
              <a:buNone/>
            </a:pPr>
            <a:r>
              <a:rPr lang="en-US" b="1" dirty="0">
                <a:latin typeface="Times New Roman" panose="02020603050405020304" pitchFamily="18" charset="0"/>
                <a:cs typeface="Times New Roman" panose="02020603050405020304" pitchFamily="18" charset="0"/>
              </a:rPr>
              <a:t>Purpose</a:t>
            </a:r>
          </a:p>
          <a:p>
            <a:pPr lvl="1"/>
            <a:r>
              <a:rPr lang="en-US" dirty="0">
                <a:latin typeface="Times New Roman" panose="02020603050405020304" pitchFamily="18" charset="0"/>
                <a:cs typeface="Times New Roman" panose="02020603050405020304" pitchFamily="18" charset="0"/>
              </a:rPr>
              <a:t>	Promote safe work environment</a:t>
            </a:r>
          </a:p>
          <a:p>
            <a:pPr lvl="1"/>
            <a:r>
              <a:rPr lang="en-US" dirty="0">
                <a:latin typeface="Times New Roman" panose="02020603050405020304" pitchFamily="18" charset="0"/>
                <a:cs typeface="Times New Roman" panose="02020603050405020304" pitchFamily="18" charset="0"/>
              </a:rPr>
              <a:t>	Maintain standards of nursing practice</a:t>
            </a:r>
          </a:p>
          <a:p>
            <a:pPr lvl="1"/>
            <a:r>
              <a:rPr lang="en-US" dirty="0">
                <a:latin typeface="Times New Roman" panose="02020603050405020304" pitchFamily="18" charset="0"/>
                <a:cs typeface="Times New Roman" panose="02020603050405020304" pitchFamily="18" charset="0"/>
              </a:rPr>
              <a:t>	Health and wellness of nurses</a:t>
            </a:r>
          </a:p>
          <a:p>
            <a:pPr lvl="1"/>
            <a:r>
              <a:rPr lang="en-US" dirty="0">
                <a:latin typeface="Times New Roman" panose="02020603050405020304" pitchFamily="18" charset="0"/>
                <a:cs typeface="Times New Roman" panose="02020603050405020304" pitchFamily="18" charset="0"/>
              </a:rPr>
              <a:t>	Improve quality of healthcare</a:t>
            </a:r>
          </a:p>
          <a:p>
            <a:pPr lvl="1"/>
            <a:r>
              <a:rPr lang="en-US" dirty="0">
                <a:latin typeface="Times New Roman" panose="02020603050405020304" pitchFamily="18" charset="0"/>
                <a:cs typeface="Times New Roman" panose="02020603050405020304" pitchFamily="18" charset="0"/>
              </a:rPr>
              <a:t>	</a:t>
            </a: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58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C02-F760-4637-9F58-B5EA4B24F9F8}"/>
              </a:ext>
            </a:extLst>
          </p:cNvPr>
          <p:cNvSpPr>
            <a:spLocks noGrp="1"/>
          </p:cNvSpPr>
          <p:nvPr>
            <p:ph type="title"/>
          </p:nvPr>
        </p:nvSpPr>
        <p:spPr/>
        <p:txBody>
          <a:bodyPr>
            <a:normAutofit/>
          </a:bodyPr>
          <a:lstStyle/>
          <a:p>
            <a:pPr marL="342900" marR="0" lvl="0" indent="-342900" algn="ct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How do you become a member?</a:t>
            </a: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8F0519-765C-4085-8AAC-C9F330958070}"/>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Be a registered nurse, RN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Posses professional certificate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Possession of practice License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Registration fees and annual subscription fees</a:t>
            </a:r>
          </a:p>
        </p:txBody>
      </p:sp>
    </p:spTree>
    <p:extLst>
      <p:ext uri="{BB962C8B-B14F-4D97-AF65-F5344CB8AC3E}">
        <p14:creationId xmlns:p14="http://schemas.microsoft.com/office/powerpoint/2010/main" val="74667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F9C6-B6D3-4FA6-889A-2E0BF8A02BB9}"/>
              </a:ext>
            </a:extLst>
          </p:cNvPr>
          <p:cNvSpPr>
            <a:spLocks noGrp="1"/>
          </p:cNvSpPr>
          <p:nvPr>
            <p:ph type="title"/>
          </p:nvPr>
        </p:nvSpPr>
        <p:spPr/>
        <p:txBody>
          <a:bodyPr>
            <a:normAutofit/>
          </a:bodyPr>
          <a:lstStyle/>
          <a:p>
            <a:pPr algn="ctr"/>
            <a:r>
              <a:rPr lang="en-US" sz="3600" dirty="0">
                <a:latin typeface="Times New Roman" panose="02020603050405020304" pitchFamily="18" charset="0"/>
                <a:cs typeface="Times New Roman" panose="02020603050405020304" pitchFamily="18" charset="0"/>
              </a:rPr>
              <a:t>Involvement in organization activities </a:t>
            </a:r>
          </a:p>
        </p:txBody>
      </p:sp>
      <p:sp>
        <p:nvSpPr>
          <p:cNvPr id="3" name="Content Placeholder 2">
            <a:extLst>
              <a:ext uri="{FF2B5EF4-FFF2-40B4-BE49-F238E27FC236}">
                <a16:creationId xmlns:a16="http://schemas.microsoft.com/office/drawing/2014/main" id="{7AD9741F-8176-4C09-89D4-FDF6CE896169}"/>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Career development and training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Networking opportunities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Teambuilding Alternatives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Community Outreach and extension services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62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2533-561F-417B-A574-70DDCEB98D24}"/>
              </a:ext>
            </a:extLst>
          </p:cNvPr>
          <p:cNvSpPr>
            <a:spLocks noGrp="1"/>
          </p:cNvSpPr>
          <p:nvPr>
            <p:ph type="title"/>
          </p:nvPr>
        </p:nvSpPr>
        <p:spPr>
          <a:xfrm>
            <a:off x="838200" y="781396"/>
            <a:ext cx="10515600" cy="1163782"/>
          </a:xfrm>
        </p:spPr>
        <p:txBody>
          <a:bodyPr>
            <a:noAutofit/>
          </a:bodyPr>
          <a:lstStyle/>
          <a:p>
            <a:pPr marL="342900" marR="0" lvl="0" indent="-34290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What attributes or personal experiences could you bring or have brought to this organization to improve or add to the organizations mission?</a:t>
            </a: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7184CD-4118-48E2-A512-46339C562925}"/>
              </a:ext>
            </a:extLst>
          </p:cNvPr>
          <p:cNvSpPr>
            <a:spLocks noGrp="1"/>
          </p:cNvSpPr>
          <p:nvPr>
            <p:ph idx="1"/>
          </p:nvPr>
        </p:nvSpPr>
        <p:spPr>
          <a:xfrm>
            <a:off x="838200" y="2158134"/>
            <a:ext cx="10515600" cy="4351338"/>
          </a:xfrm>
        </p:spPr>
        <p:txBody>
          <a:bodyPr>
            <a:normAutofit/>
          </a:bodyPr>
          <a:lstStyle/>
          <a:p>
            <a:r>
              <a:rPr lang="en-US" sz="2400" dirty="0">
                <a:latin typeface="Times New Roman" panose="02020603050405020304" pitchFamily="18" charset="0"/>
                <a:cs typeface="Times New Roman" panose="02020603050405020304" pitchFamily="18" charset="0"/>
              </a:rPr>
              <a:t>Continuous Nursing Education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Increasing publications – Publishing in international nursing journals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Networking – Improving networking among nurses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Improving communication skills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5709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5A49-B395-475B-8DEE-5BFD090D146E}"/>
              </a:ext>
            </a:extLst>
          </p:cNvPr>
          <p:cNvSpPr>
            <a:spLocks noGrp="1"/>
          </p:cNvSpPr>
          <p:nvPr>
            <p:ph type="title"/>
          </p:nvPr>
        </p:nvSpPr>
        <p:spPr/>
        <p:txBody>
          <a:bodyPr>
            <a:normAutofit/>
          </a:bodyPr>
          <a:lstStyle/>
          <a:p>
            <a:pPr marL="342900" marR="0" lvl="0" indent="-342900" algn="ct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Rationale for your choice of this organization</a:t>
            </a: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08B692-B11D-456A-B160-9034263B5654}"/>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Continuous training-  newsletters, journals and articles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Free programs- ANA offers free programs; ANCC</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is social networking – with other colleagues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Nurses association benefits- access to PubMed and Book discount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60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5996-E783-4AAF-82CF-90B9868D75E9}"/>
              </a:ext>
            </a:extLst>
          </p:cNvPr>
          <p:cNvSpPr>
            <a:spLocks noGrp="1"/>
          </p:cNvSpPr>
          <p:nvPr>
            <p:ph type="title"/>
          </p:nvPr>
        </p:nvSpPr>
        <p:spPr/>
        <p:txBody>
          <a:bodyPr>
            <a:normAutofit/>
          </a:bodyPr>
          <a:lstStyle/>
          <a:p>
            <a:pPr algn="ctr"/>
            <a:r>
              <a:rPr lang="en-US" sz="3200" dirty="0">
                <a:effectLst/>
                <a:latin typeface="Times New Roman" panose="02020603050405020304" pitchFamily="18" charset="0"/>
                <a:ea typeface="Times New Roman" panose="02020603050405020304" pitchFamily="18" charset="0"/>
              </a:rPr>
              <a:t>What resources are available from this organization that are important to you as a professional</a:t>
            </a:r>
            <a:endParaRPr lang="en-US" sz="3200" dirty="0"/>
          </a:p>
        </p:txBody>
      </p:sp>
      <p:sp>
        <p:nvSpPr>
          <p:cNvPr id="3" name="Content Placeholder 2">
            <a:extLst>
              <a:ext uri="{FF2B5EF4-FFF2-40B4-BE49-F238E27FC236}">
                <a16:creationId xmlns:a16="http://schemas.microsoft.com/office/drawing/2014/main" id="{22B1071F-51DB-4329-B076-36CD916C4C29}"/>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Professional liability insurance –Nursing Service Organization (NSO)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Long term care insurance-Anchor Health Administrators (AHA)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Professional  and career development – webinars, workshops, seminars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Financial wellness- Collaboration with Prudential digital financial wellness platform </a:t>
            </a:r>
          </a:p>
          <a:p>
            <a:r>
              <a:rPr lang="en-US" sz="2400" dirty="0">
                <a:latin typeface="Times New Roman" panose="02020603050405020304" pitchFamily="18" charset="0"/>
                <a:cs typeface="Times New Roman" panose="02020603050405020304" pitchFamily="18" charset="0"/>
              </a:rPr>
              <a:t>Social wellness care – psychosocial counselling D. (Delaney &amp; Vanderhoef, 2019). </a:t>
            </a:r>
          </a:p>
        </p:txBody>
      </p:sp>
    </p:spTree>
    <p:extLst>
      <p:ext uri="{BB962C8B-B14F-4D97-AF65-F5344CB8AC3E}">
        <p14:creationId xmlns:p14="http://schemas.microsoft.com/office/powerpoint/2010/main" val="21599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985</Words>
  <Application>Microsoft Office PowerPoint</Application>
  <PresentationFormat>Widescreen</PresentationFormat>
  <Paragraphs>123</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Global Health</vt:lpstr>
      <vt:lpstr>American Nurses Association –ANA  </vt:lpstr>
      <vt:lpstr>PowerPoint Presentation</vt:lpstr>
      <vt:lpstr>The organization’s mission/purpose/initiatives </vt:lpstr>
      <vt:lpstr>How do you become a member? </vt:lpstr>
      <vt:lpstr>Involvement in organization activities </vt:lpstr>
      <vt:lpstr>What attributes or personal experiences could you bring or have brought to this organization to improve or add to the organizations mission? </vt:lpstr>
      <vt:lpstr>Rationale for your choice of this organization </vt:lpstr>
      <vt:lpstr>What resources are available from this organization that are important to you as a professional</vt:lpstr>
      <vt:lpstr>PowerPoint Presentation</vt:lpstr>
      <vt:lpstr>PowerPoint Presentation</vt:lpstr>
      <vt:lpstr>How this organization relates to the concept and Theory of Caring (Jean Watson),</vt:lpstr>
      <vt:lpstr>Conclusion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Health</dc:title>
  <dc:creator>USER</dc:creator>
  <cp:lastModifiedBy>USER</cp:lastModifiedBy>
  <cp:revision>41</cp:revision>
  <dcterms:created xsi:type="dcterms:W3CDTF">2021-03-23T14:20:16Z</dcterms:created>
  <dcterms:modified xsi:type="dcterms:W3CDTF">2021-03-23T19:07:30Z</dcterms:modified>
</cp:coreProperties>
</file>